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  <p:sldMasterId id="2147483696" r:id="rId6"/>
    <p:sldMasterId id="2147483708" r:id="rId7"/>
  </p:sldMasterIdLst>
  <p:notesMasterIdLst>
    <p:notesMasterId r:id="rId57"/>
  </p:notesMasterIdLst>
  <p:sldIdLst>
    <p:sldId id="273" r:id="rId8"/>
    <p:sldId id="267" r:id="rId9"/>
    <p:sldId id="375" r:id="rId10"/>
    <p:sldId id="376" r:id="rId11"/>
    <p:sldId id="379" r:id="rId12"/>
    <p:sldId id="377" r:id="rId13"/>
    <p:sldId id="378" r:id="rId14"/>
    <p:sldId id="380" r:id="rId15"/>
    <p:sldId id="381" r:id="rId16"/>
    <p:sldId id="382" r:id="rId17"/>
    <p:sldId id="384" r:id="rId18"/>
    <p:sldId id="383" r:id="rId19"/>
    <p:sldId id="386" r:id="rId20"/>
    <p:sldId id="387" r:id="rId21"/>
    <p:sldId id="388" r:id="rId22"/>
    <p:sldId id="389" r:id="rId23"/>
    <p:sldId id="390" r:id="rId24"/>
    <p:sldId id="391" r:id="rId25"/>
    <p:sldId id="393" r:id="rId26"/>
    <p:sldId id="392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2" r:id="rId45"/>
    <p:sldId id="413" r:id="rId46"/>
    <p:sldId id="414" r:id="rId47"/>
    <p:sldId id="415" r:id="rId48"/>
    <p:sldId id="419" r:id="rId49"/>
    <p:sldId id="416" r:id="rId50"/>
    <p:sldId id="417" r:id="rId51"/>
    <p:sldId id="418" r:id="rId52"/>
    <p:sldId id="420" r:id="rId53"/>
    <p:sldId id="421" r:id="rId54"/>
    <p:sldId id="422" r:id="rId55"/>
    <p:sldId id="42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C3E02-539D-4E41-A1D1-833159AD63EE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1F54E-4F2A-4AF0-800B-CEC8D4E240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92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53C7-1810-48E0-8204-6B4FC9326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6BEC4-CB6E-43DB-B5BF-4A416E710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49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FB755-2F3A-4B34-822D-7ED8B7C4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29BC06-C2A4-405E-8583-0F0D7971B686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C6F6A-4BBB-4B01-B25E-02DCDA43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BDA4-E2EB-412D-9B3F-AD2130120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754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4BF5-C029-4BDA-A6B2-7D193814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53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EB189-938B-4D18-B837-DDB37B49C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806699"/>
            <a:ext cx="10515600" cy="3370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04728-6D2A-40B3-BF99-9B6E6F456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4A3B-3879-41B0-8799-0AF07BC80DA6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3F0EF-A425-440B-B6C2-2283C780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F059A-BF02-4A73-BE96-D3631CF7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549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13470-8414-4E6E-A35D-D6CB759F4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435099"/>
            <a:ext cx="2628900" cy="47418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E939D-69B7-49A5-8C29-641AA2F9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35099"/>
            <a:ext cx="7734300" cy="4741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84995-F883-4F26-8778-E4F6FA11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7961-83BC-4667-8E58-B77E1917F53F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A3AE-E9BF-4C39-BAB3-5E8B1A95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1158C-1A99-4B73-8E7A-EE27E15C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0604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DFD8-7C09-4ED2-B4AC-72A2273A2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B11D5-1B04-4D8F-88E1-00D561767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7D9B3-A0A9-41CD-815B-D7E60F9D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3EAC-D352-4906-B1FA-F5258E688A4B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18AFC-29C3-4639-B727-7DCA13FF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48A5-E150-43BC-AEBB-19F31866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1333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FF2D-F8C8-4E7D-8C14-BBAD2570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B555-4A3A-46FA-9050-E90DB2CA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5DC44-7DD6-4597-94C4-F44AE468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0F01-2790-4C75-ADAA-D4E8750DC5FC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74BC9-5322-4056-A08A-9B80AD53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511E1-2563-4C25-98D0-EECFB3D2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5264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66F2-1552-432B-A7A7-7345843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35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F3C02-71E1-489D-9134-200CBF6C6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36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03175-C484-4E48-80D0-9DD75503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5736-38C9-46EF-BF31-4CD0D5E5CF68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ED655-E488-4025-AE74-A6554076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D3F50-F39B-48E6-8CB3-D988A76D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5150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517A-9178-454F-9E6E-C3A81307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E0E1-CED9-490A-AC01-264438C36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3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DB3D1-D890-48BE-B794-2C5070A96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3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E5E52-CE58-45DE-9743-BCA1E5F7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3E151-E2D0-4C6A-931C-83CB65126F9A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940D5-C705-4114-9046-407A1670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85785-C0A6-4CD7-8CA6-C940F145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8272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DA2C-20B0-4D4E-A3F8-B5BEFE34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45041-42AD-4F15-82CB-8EB02C306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E7F8-BAD6-42B8-94BF-C8B5083C9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0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ED1DC-EA4C-47B8-B6E4-36F1FCD03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CAF97-E604-4B33-9C63-185FC482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0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D2B35-435F-4AC8-B09B-FC88697D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2AF79-800B-466A-ABF8-F9232DCB773E}" type="datetime1">
              <a:rPr lang="en-AU" smtClean="0"/>
              <a:t>21/11/2022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2D970-4421-4C3C-B121-07C9234C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3878F-F13C-4DDC-A0C0-A329096C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1711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68CB-56DB-489A-9CDA-392767D2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B220A-C5B2-4398-9084-DD464030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86F1-E7D9-4B8B-8E40-BAC31BC53C6A}" type="datetime1">
              <a:rPr lang="en-AU" smtClean="0"/>
              <a:t>21/11/2022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5BB15-F254-435C-B8E9-8E5CE32A1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4FB2-329F-4072-88D3-1E8819C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2054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6DFE9-5A22-44A0-8704-B543CD67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B396D-554D-43A8-95CB-E6FFEA281727}" type="datetime1">
              <a:rPr lang="en-AU" smtClean="0"/>
              <a:t>21/11/2022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E6B2F-3B83-4E9B-A8CF-D3E99D30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9D62-3A38-4B86-B1C2-86813AA1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23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4D9E-08E3-4F44-A127-9C9FB61D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DE78-3467-4154-9B4F-F32F60871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676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CE7E3-11AD-46D8-BB43-25D5608CC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06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218E5-A28A-4380-B3E6-E282CDBB7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75088-7D33-42B5-9087-63B4DD3B7F2A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32F9D-9DBB-4EA6-8A1F-410FAAAE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D760-9ECA-4FDC-A104-52733551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40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B953-7E49-4AFF-825B-16E36B37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325"/>
            <a:ext cx="10515600" cy="1133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7DF8-2042-4C60-BDBE-A5657F36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7800"/>
            <a:ext cx="10515600" cy="345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98FD5-0BCD-4DE5-8939-097AD7D8E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123C-AEF6-4421-BAF4-1D640063F956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F82A-5325-4815-9B5B-C4FC064B0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47AC-9556-4D00-8960-AD4FC183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891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99EB-3880-4C00-A386-2C61B582C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39A1B-BC6A-4276-B6F5-2F104268D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6318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34775-AA98-442D-941F-DB7B13D70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480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0299B-203B-450A-BB29-61A5F82E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44A4-1C7F-4E15-85B4-EE0E87614165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88C2F-160A-4495-ACF3-F0A0E451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94ECD-AB1A-459D-9D50-7D0691ED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781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5C0C-6FEB-4AD6-818F-C3F70649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67819-C4EA-4AA3-91ED-E98D0410A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401F9-0788-4717-BA80-87B57309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6EB6E-8D28-46D6-9E0F-CF218021ED55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6D622-0A90-4863-AA1B-4CE8A703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E7FC9-BC6C-46B0-927E-5489B280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4391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58041-2789-4CE3-896A-19ADB9ACA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286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4EA8B-375B-4C76-80F3-4086B2CA0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4C4AD-191B-454D-860A-7169A48C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F56F-9695-4646-9639-A0F63AE9E1C0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E5B81-DC39-4A6E-A76D-1800683F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76BE-B3E6-4C83-BA2A-E2E187CA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8208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53C7-1810-48E0-8204-6B4FC9326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6BEC4-CB6E-43DB-B5BF-4A416E710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49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FB755-2F3A-4B34-822D-7ED8B7C4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D0FF55-29B4-44A8-8BFB-B031C05DDB62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C6F6A-4BBB-4B01-B25E-02DCDA43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BDA4-E2EB-412D-9B3F-AD2130120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041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B953-7E49-4AFF-825B-16E36B37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325"/>
            <a:ext cx="10515600" cy="1133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7DF8-2042-4C60-BDBE-A5657F36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7800"/>
            <a:ext cx="10515600" cy="345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98FD5-0BCD-4DE5-8939-097AD7D8E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650-5AFA-49F0-B286-569832EF4E9E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F82A-5325-4815-9B5B-C4FC064B0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47AC-9556-4D00-8960-AD4FC183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6071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6270-FD01-4015-8599-829C74369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000E3-897C-4AF8-AC7B-4003FC670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7F10A-E3E1-47E6-B1D8-6D0CDB0A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1F02-E96E-459A-A1E9-D78B41DE2A36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601B2-0E72-45A1-97DA-0FD83A7B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4D7EC-326C-4B8B-BC7A-0961F88E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8365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81A3-EA80-4C6D-ADA2-5DC52177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5100"/>
            <a:ext cx="10515600" cy="10398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50FC7-97FE-48E7-B326-255AAE07C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4299"/>
            <a:ext cx="5181600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9C72B-0DE3-4498-B1D5-E2D8AA92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54299"/>
            <a:ext cx="5181600" cy="3522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0E02A-2B66-4EDF-8F47-0E6D1C4F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2E61A-011A-4DEE-8D87-4AD022A511C5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CCAB0-54BB-4E9B-8DB4-205101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56226-3A38-42CC-B90D-92B63BE7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8736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3443-746F-4EC0-9BC0-A9CFBF7B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4300"/>
            <a:ext cx="10515600" cy="1137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F0B22-94F2-4157-85FE-78B38DAE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87" y="26050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52470-F023-41F8-BB08-4CA0E6AB9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5999"/>
            <a:ext cx="5157787" cy="2633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336C6-3773-4A8A-90E0-324397B77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26050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56BBD-34C2-4040-9F65-EBA91A194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555999"/>
            <a:ext cx="5183188" cy="2633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F22DA-FD7F-4D8A-A79B-791C8B03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BF275-7123-491B-B5B3-924F6A94DCFE}" type="datetime1">
              <a:rPr lang="en-AU" smtClean="0"/>
              <a:t>21/11/2022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BCA03-EE04-44A5-B281-CEBF8D04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89E67-2678-48C3-BB13-5848C912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9245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664B-ADE3-4B2E-9AA1-0BC695FE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46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67853-FA5D-403C-9E48-FE5EF93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0AE2-339C-41B3-9367-FA40C256D514}" type="datetime1">
              <a:rPr lang="en-AU" smtClean="0"/>
              <a:t>21/11/2022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11EFF-E9BE-4C0D-967C-4F82026E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756C8-86B2-4EAA-B193-8EEE87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487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55FDF-8EDF-4007-A834-01C9C67E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34BD-EDDE-4CD4-9CD3-4EE9960C35A5}" type="datetime1">
              <a:rPr lang="en-AU" smtClean="0"/>
              <a:t>21/11/2022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C9D18-C2F1-4529-B635-347C128D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75F58-FA47-4E7D-83F3-A80B81C1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62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6270-FD01-4015-8599-829C74369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000E3-897C-4AF8-AC7B-4003FC670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7F10A-E3E1-47E6-B1D8-6D0CDB0A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989A-5DC3-4C6B-B0DF-967AB10DCD12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601B2-0E72-45A1-97DA-0FD83A7B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4D7EC-326C-4B8B-BC7A-0961F88E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5355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554-7745-4744-A3A9-36C5C049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73200"/>
            <a:ext cx="3932237" cy="11033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F062-A072-4114-A73C-88D24DF3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1473200"/>
            <a:ext cx="6172200" cy="43926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523FD-8E94-448E-9F08-202649935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79700"/>
            <a:ext cx="3932237" cy="3189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DA4C6-772D-4EBA-87B9-CA34BECF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20D3-845B-4442-BFD1-2EFDEB0D26BC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AABA6-EAE3-41D2-BC5D-992E437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CD2BB-57D0-4531-9B80-E902A657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272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ABD2-75A7-4015-B978-D1C12E33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859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6AF0CC-9A9B-4B4A-8F67-B097828EF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85900"/>
            <a:ext cx="6172200" cy="43751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0281C-1A1B-4F60-A305-0036A9C81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59100"/>
            <a:ext cx="3932237" cy="29098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49A68-13D7-4976-9FF6-C09D8EF8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4349-5551-4BF2-87CE-998ACCF16D00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1D2AA-128D-442C-9C14-62638E25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62A9E-12A1-47DE-8D7C-3B216E8F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3353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4BF5-C029-4BDA-A6B2-7D193814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53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EB189-938B-4D18-B837-DDB37B49C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806699"/>
            <a:ext cx="10515600" cy="3370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04728-6D2A-40B3-BF99-9B6E6F456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098C-C2E3-468B-89BD-F3FCC75AD9F4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3F0EF-A425-440B-B6C2-2283C780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F059A-BF02-4A73-BE96-D3631CF7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9192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13470-8414-4E6E-A35D-D6CB759F4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435099"/>
            <a:ext cx="2628900" cy="47418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E939D-69B7-49A5-8C29-641AA2F9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35099"/>
            <a:ext cx="7734300" cy="4741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84995-F883-4F26-8778-E4F6FA11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00BDC-8F4D-4190-BA2A-B6C4165EB5E1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A3AE-E9BF-4C39-BAB3-5E8B1A95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1158C-1A99-4B73-8E7A-EE27E15C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8132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22238"/>
            <a:ext cx="103632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46238"/>
            <a:ext cx="85344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219200" y="838200"/>
            <a:ext cx="8534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620173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DFD8-7C09-4ED2-B4AC-72A2273A2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B11D5-1B04-4D8F-88E1-00D561767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7D9B3-A0A9-41CD-815B-D7E60F9D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864F-0963-47C1-B9CF-1D2566FDE6F9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18AFC-29C3-4639-B727-7DCA13FF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48A5-E150-43BC-AEBB-19F31866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103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FF2D-F8C8-4E7D-8C14-BBAD2570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B555-4A3A-46FA-9050-E90DB2CA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5DC44-7DD6-4597-94C4-F44AE468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8CA4-E5F7-4E99-A40C-0600D83A9BF7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74BC9-5322-4056-A08A-9B80AD53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511E1-2563-4C25-98D0-EECFB3D2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129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66F2-1552-432B-A7A7-73458430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35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F3C02-71E1-489D-9134-200CBF6C6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36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03175-C484-4E48-80D0-9DD75503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52138-9487-4557-811C-5129180E31CF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ED655-E488-4025-AE74-A6554076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D3F50-F39B-48E6-8CB3-D988A76D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6083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517A-9178-454F-9E6E-C3A81307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E0E1-CED9-490A-AC01-264438C36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3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DB3D1-D890-48BE-B794-2C5070A96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3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E5E52-CE58-45DE-9743-BCA1E5F7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7037-FD17-4B1A-8FF1-255B6ABBB3D9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940D5-C705-4114-9046-407A1670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85785-C0A6-4CD7-8CA6-C940F145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95080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DA2C-20B0-4D4E-A3F8-B5BEFE34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45041-42AD-4F15-82CB-8EB02C306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1E7F8-BAD6-42B8-94BF-C8B5083C9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0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ED1DC-EA4C-47B8-B6E4-36F1FCD03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CAF97-E604-4B33-9C63-185FC482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0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D2B35-435F-4AC8-B09B-FC88697D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7A30-FD39-4DF2-AD91-BDB4D2D5EA35}" type="datetime1">
              <a:rPr lang="en-AU" smtClean="0"/>
              <a:t>21/11/2022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2D970-4421-4C3C-B121-07C9234C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3878F-F13C-4DDC-A0C0-A329096C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81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81A3-EA80-4C6D-ADA2-5DC52177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5100"/>
            <a:ext cx="10515600" cy="10398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50FC7-97FE-48E7-B326-255AAE07C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4299"/>
            <a:ext cx="5181600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9C72B-0DE3-4498-B1D5-E2D8AA92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54299"/>
            <a:ext cx="5181600" cy="3522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0E02A-2B66-4EDF-8F47-0E6D1C4F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140E-ECA6-426F-9321-4AA19FFC9602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CCAB0-54BB-4E9B-8DB4-205101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56226-3A38-42CC-B90D-92B63BE7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083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68CB-56DB-489A-9CDA-392767D2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B220A-C5B2-4398-9084-DD464030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E7FB-9311-4839-9048-48CF0B62EDC7}" type="datetime1">
              <a:rPr lang="en-AU" smtClean="0"/>
              <a:t>21/11/2022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5BB15-F254-435C-B8E9-8E5CE32A1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4FB2-329F-4072-88D3-1E8819C6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88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6DFE9-5A22-44A0-8704-B543CD67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FBC1-F368-4F21-B5A5-75688BFBEB19}" type="datetime1">
              <a:rPr lang="en-AU" smtClean="0"/>
              <a:t>21/11/2022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E6B2F-3B83-4E9B-A8CF-D3E99D30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79D62-3A38-4B86-B1C2-86813AA1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05441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4D9E-08E3-4F44-A127-9C9FB61D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DE78-3467-4154-9B4F-F32F60871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676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CE7E3-11AD-46D8-BB43-25D5608CC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06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218E5-A28A-4380-B3E6-E282CDBB7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2B99-5EAD-41EB-A6F1-2132D79EBEBD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32F9D-9DBB-4EA6-8A1F-410FAAAE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D760-9ECA-4FDC-A104-52733551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9980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99EB-3880-4C00-A386-2C61B582C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39A1B-BC6A-4276-B6F5-2F104268D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6318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34775-AA98-442D-941F-DB7B13D70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480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0299B-203B-450A-BB29-61A5F82E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09D1-2B35-4018-9E1D-891E23314605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88C2F-160A-4495-ACF3-F0A0E451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94ECD-AB1A-459D-9D50-7D0691ED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61753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5C0C-6FEB-4AD6-818F-C3F70649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67819-C4EA-4AA3-91ED-E98D0410A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401F9-0788-4717-BA80-87B57309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B975-D024-44C8-9F1F-9C2B590A4C5D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6D622-0A90-4863-AA1B-4CE8A703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E7FC9-BC6C-46B0-927E-5489B280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6332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58041-2789-4CE3-896A-19ADB9ACA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286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4EA8B-375B-4C76-80F3-4086B2CA0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4C4AD-191B-454D-860A-7169A48C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AC93-DE37-4186-B13B-1B24C46A38FE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E5B81-DC39-4A6E-A76D-1800683F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76BE-B3E6-4C83-BA2A-E2E187CA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45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3443-746F-4EC0-9BC0-A9CFBF7B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4300"/>
            <a:ext cx="10515600" cy="1137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F0B22-94F2-4157-85FE-78B38DAE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87" y="26050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52470-F023-41F8-BB08-4CA0E6AB9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5999"/>
            <a:ext cx="5157787" cy="2633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336C6-3773-4A8A-90E0-324397B77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26050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56BBD-34C2-4040-9F65-EBA91A194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555999"/>
            <a:ext cx="5183188" cy="2633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F22DA-FD7F-4D8A-A79B-791C8B03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7D27-B2FB-4CEF-A875-4EFBB78D3D02}" type="datetime1">
              <a:rPr lang="en-AU" smtClean="0"/>
              <a:t>21/11/2022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BCA03-EE04-44A5-B281-CEBF8D04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89E67-2678-48C3-BB13-5848C912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7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664B-ADE3-4B2E-9AA1-0BC695FE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46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67853-FA5D-403C-9E48-FE5EF93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A7C1-E896-445E-AB32-0BF78CC05EFF}" type="datetime1">
              <a:rPr lang="en-AU" smtClean="0"/>
              <a:t>21/11/2022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11EFF-E9BE-4C0D-967C-4F82026E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756C8-86B2-4EAA-B193-8EEE87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041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55FDF-8EDF-4007-A834-01C9C67E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464A-155F-460B-803E-24BAAB066FEF}" type="datetime1">
              <a:rPr lang="en-AU" smtClean="0"/>
              <a:t>21/11/2022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C9D18-C2F1-4529-B635-347C128D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75F58-FA47-4E7D-83F3-A80B81C1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84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554-7745-4744-A3A9-36C5C049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73200"/>
            <a:ext cx="3932237" cy="11033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F062-A072-4114-A73C-88D24DF3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1473200"/>
            <a:ext cx="6172200" cy="43926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523FD-8E94-448E-9F08-202649935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79700"/>
            <a:ext cx="3932237" cy="3189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DA4C6-772D-4EBA-87B9-CA34BECF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F0AB-994B-491F-83EE-B1800190898F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AABA6-EAE3-41D2-BC5D-992E437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CD2BB-57D0-4531-9B80-E902A657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299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ABD2-75A7-4015-B978-D1C12E33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859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6AF0CC-9A9B-4B4A-8F67-B097828EF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85900"/>
            <a:ext cx="6172200" cy="43751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0281C-1A1B-4F60-A305-0036A9C81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59100"/>
            <a:ext cx="3932237" cy="29098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49A68-13D7-4976-9FF6-C09D8EF8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5248-30AC-47BE-9867-B449C6D9C242}" type="datetime1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1D2AA-128D-442C-9C14-62638E25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62A9E-12A1-47DE-8D7C-3B216E8F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390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A890D-8032-4376-AD52-E3604699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95459-FB3D-4A0B-B2DC-DCEE16AD9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BB17E-8CDA-4DD3-A7A4-C4AB2238F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81FCB-F5D3-47F2-9B66-FABC1C84EDFE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53EAF-E746-4F70-B6FB-F85FB8DA3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B9179-0E3D-44FE-939F-D3DBD7EBE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1A280-7DDE-48EC-8F02-E443F945914D}"/>
              </a:ext>
            </a:extLst>
          </p:cNvPr>
          <p:cNvSpPr/>
          <p:nvPr/>
        </p:nvSpPr>
        <p:spPr>
          <a:xfrm>
            <a:off x="0" y="-3196"/>
            <a:ext cx="12192000" cy="1309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1115B1-4059-4CD8-9D9C-0F73590E04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762" y="136525"/>
            <a:ext cx="1880122" cy="10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610EB-B7CE-49D5-9641-1D51FD68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0846C-8EB4-4497-B087-6B5836AE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08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A895-B1B5-4D54-8220-B55FC2813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727D3-17FE-4541-9E3C-079A80A24B21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FF91-D788-45D6-B1D7-94B130D45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C4E0-1941-4302-973A-38FFFA8FF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F2CD8A-CAB8-43B2-8AA1-EF2DD6DE5381}"/>
              </a:ext>
            </a:extLst>
          </p:cNvPr>
          <p:cNvSpPr/>
          <p:nvPr/>
        </p:nvSpPr>
        <p:spPr>
          <a:xfrm>
            <a:off x="0" y="5796507"/>
            <a:ext cx="10321834" cy="1061494"/>
          </a:xfrm>
          <a:prstGeom prst="rect">
            <a:avLst/>
          </a:prstGeom>
          <a:solidFill>
            <a:srgbClr val="46A06F"/>
          </a:solidFill>
          <a:ln w="12700" cap="flat" cmpd="sng" algn="ctr">
            <a:solidFill>
              <a:srgbClr val="46A06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74D57F-D1B9-45F2-8637-C53D73E826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1834" y="5796506"/>
            <a:ext cx="1870166" cy="10868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970179-188F-48F4-980C-74973EC7E99F}"/>
              </a:ext>
            </a:extLst>
          </p:cNvPr>
          <p:cNvSpPr/>
          <p:nvPr/>
        </p:nvSpPr>
        <p:spPr>
          <a:xfrm>
            <a:off x="1524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TESQA: XXXX</a:t>
            </a:r>
            <a:br>
              <a:rPr lang="en-AU" dirty="0"/>
            </a:br>
            <a:r>
              <a:rPr lang="en-AU" dirty="0"/>
              <a:t>CRICOS:</a:t>
            </a:r>
            <a:r>
              <a:rPr lang="zh-CN" altLang="en-US" dirty="0"/>
              <a:t> </a:t>
            </a:r>
            <a:r>
              <a:rPr lang="en-US" altLang="zh-CN" dirty="0"/>
              <a:t>XXXX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445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A890D-8032-4376-AD52-E3604699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1010"/>
            <a:ext cx="10515600" cy="100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95459-FB3D-4A0B-B2DC-DCEE16AD9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65227"/>
            <a:ext cx="10515600" cy="3711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BB17E-8CDA-4DD3-A7A4-C4AB2238F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6BBF2-C3A5-46C4-8E4E-CAD35723300E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53EAF-E746-4F70-B6FB-F85FB8DA3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B9179-0E3D-44FE-939F-D3DBD7EBE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0CF16-402D-43F7-B818-8640906456B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D1A280-7DDE-48EC-8F02-E443F945914D}"/>
              </a:ext>
            </a:extLst>
          </p:cNvPr>
          <p:cNvSpPr/>
          <p:nvPr/>
        </p:nvSpPr>
        <p:spPr>
          <a:xfrm>
            <a:off x="0" y="-3196"/>
            <a:ext cx="12192000" cy="1309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ign lit up at night&#10;&#10;Description automatically generated">
            <a:extLst>
              <a:ext uri="{FF2B5EF4-FFF2-40B4-BE49-F238E27FC236}">
                <a16:creationId xmlns:a16="http://schemas.microsoft.com/office/drawing/2014/main" id="{DC513239-1617-4792-8CC7-7EC34DFA896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" y="96415"/>
            <a:ext cx="3273143" cy="11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4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2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610EB-B7CE-49D5-9641-1D51FD68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0846C-8EB4-4497-B087-6B5836AE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08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A895-B1B5-4D54-8220-B55FC2813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E1236-1928-49F3-9377-E3A468363DF0}" type="datetime1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FF91-D788-45D6-B1D7-94B130D45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C4E0-1941-4302-973A-38FFFA8FF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7372A-B3C7-427B-BB89-F15DC7ABDE49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F2CD8A-CAB8-43B2-8AA1-EF2DD6DE5381}"/>
              </a:ext>
            </a:extLst>
          </p:cNvPr>
          <p:cNvSpPr/>
          <p:nvPr/>
        </p:nvSpPr>
        <p:spPr>
          <a:xfrm>
            <a:off x="0" y="5732427"/>
            <a:ext cx="8765764" cy="1084671"/>
          </a:xfrm>
          <a:prstGeom prst="rect">
            <a:avLst/>
          </a:prstGeom>
          <a:solidFill>
            <a:srgbClr val="46A06F"/>
          </a:solidFill>
          <a:ln w="12700" cap="flat" cmpd="sng" algn="ctr">
            <a:solidFill>
              <a:srgbClr val="46A06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970179-188F-48F4-980C-74973EC7E99F}"/>
              </a:ext>
            </a:extLst>
          </p:cNvPr>
          <p:cNvSpPr/>
          <p:nvPr/>
        </p:nvSpPr>
        <p:spPr>
          <a:xfrm>
            <a:off x="1524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TEQSA: </a:t>
            </a:r>
            <a:r>
              <a:rPr lang="en-AU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PRV14311</a:t>
            </a:r>
            <a:br>
              <a:rPr lang="en-AU" dirty="0"/>
            </a:br>
            <a:r>
              <a:rPr lang="en-AU" dirty="0"/>
              <a:t>CRICOS:</a:t>
            </a:r>
            <a:r>
              <a:rPr lang="zh-CN" altLang="en-US" dirty="0"/>
              <a:t> </a:t>
            </a:r>
            <a:r>
              <a:rPr lang="en-US" altLang="zh-CN" dirty="0"/>
              <a:t>03836J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026AB-E8A0-4934-8244-EE6BACFE4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5764" y="5732427"/>
            <a:ext cx="3273836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0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63A9-8317-498F-BB13-9B79A1719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190" y="1518142"/>
            <a:ext cx="9144000" cy="135537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Helvetica Neue" panose="02000806000000020004" pitchFamily="2" charset="0"/>
              </a:rPr>
              <a:t>ICT 502</a:t>
            </a:r>
            <a:br>
              <a:rPr lang="en-US" altLang="zh-CN" sz="4000" b="1" dirty="0">
                <a:latin typeface="Helvetica Neue" panose="02000806000000020004" pitchFamily="2" charset="0"/>
              </a:rPr>
            </a:br>
            <a:r>
              <a:rPr lang="en-US" altLang="zh-CN" sz="4000" b="1" dirty="0">
                <a:latin typeface="Helvetica Neue" panose="02000806000000020004" pitchFamily="2" charset="0"/>
              </a:rPr>
              <a:t>HTML Table, Forms and Media</a:t>
            </a:r>
            <a:endParaRPr lang="en-AU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EF9A6-D91A-4D6F-BDCD-F4305E25F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060" y="2873517"/>
            <a:ext cx="9144000" cy="2319509"/>
          </a:xfrm>
        </p:spPr>
        <p:txBody>
          <a:bodyPr>
            <a:normAutofit fontScale="40000" lnSpcReduction="20000"/>
          </a:bodyPr>
          <a:lstStyle/>
          <a:p>
            <a:endParaRPr lang="en-US" sz="2800" b="1" dirty="0"/>
          </a:p>
          <a:p>
            <a:r>
              <a:rPr lang="en-US" sz="11200" b="1" dirty="0"/>
              <a:t>Week 3 Lecture </a:t>
            </a:r>
          </a:p>
          <a:p>
            <a:endParaRPr lang="en-US" sz="11200" b="1" dirty="0"/>
          </a:p>
          <a:p>
            <a:r>
              <a:rPr lang="en-US" sz="8000" dirty="0"/>
              <a:t>Introduction to Internet and Web Development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B0CC0-967D-45D6-AAF3-FC4A70FF6427}"/>
              </a:ext>
            </a:extLst>
          </p:cNvPr>
          <p:cNvSpPr txBox="1"/>
          <p:nvPr/>
        </p:nvSpPr>
        <p:spPr>
          <a:xfrm>
            <a:off x="208888" y="5956303"/>
            <a:ext cx="231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TEQSA: </a:t>
            </a:r>
            <a:r>
              <a:rPr lang="en-US" altLang="zh-CN" dirty="0"/>
              <a:t>PRV14311</a:t>
            </a:r>
            <a:br>
              <a:rPr lang="en-AU" dirty="0"/>
            </a:br>
            <a:r>
              <a:rPr lang="en-AU" dirty="0"/>
              <a:t>CRICOS:</a:t>
            </a:r>
            <a:r>
              <a:rPr lang="zh-CN" altLang="en-US" dirty="0"/>
              <a:t> </a:t>
            </a:r>
            <a:r>
              <a:rPr lang="en-US" altLang="zh-CN" dirty="0"/>
              <a:t>03836J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37A5A-2E82-40C3-BD31-25072A4A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0CF16-402D-43F7-B818-8640906456B2}" type="slidenum">
              <a:rPr lang="en-AU" smtClean="0"/>
              <a:t>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2834B-FF98-2FAF-C5A7-40AAC1C84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41" y="1518142"/>
            <a:ext cx="2552831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3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028" y="40400"/>
            <a:ext cx="10363200" cy="1020762"/>
          </a:xfrm>
        </p:spPr>
        <p:txBody>
          <a:bodyPr/>
          <a:lstStyle/>
          <a:p>
            <a:r>
              <a:rPr lang="en-CA" dirty="0"/>
              <a:t>Using Tables for Layout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3600" y="1425274"/>
            <a:ext cx="3276600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Popular in 1990s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Results in table bloat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Not semantic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Larger HTML pages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Browser quirks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24945" name="Picture 17" descr="T:\CompSci\Research\web development textbook\manuscript\19.FinalART\9780133407150_FinalArt\CH04\407150400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49892"/>
            <a:ext cx="5185262" cy="55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576" y="122238"/>
            <a:ext cx="10363200" cy="1020762"/>
          </a:xfrm>
        </p:spPr>
        <p:txBody>
          <a:bodyPr/>
          <a:lstStyle/>
          <a:p>
            <a:r>
              <a:rPr lang="en-CA" dirty="0"/>
              <a:t>Example Table layouts</a:t>
            </a:r>
          </a:p>
        </p:txBody>
      </p:sp>
      <p:pic>
        <p:nvPicPr>
          <p:cNvPr id="126991" name="Picture 15" descr="T:\CompSci\Research\web development textbook\manuscript\19.FinalART\9780133407150_FinalArt\CH04\4071504007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25014"/>
            <a:ext cx="6324600" cy="562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2869" y="122238"/>
            <a:ext cx="10363200" cy="1020762"/>
          </a:xfrm>
        </p:spPr>
        <p:txBody>
          <a:bodyPr/>
          <a:lstStyle/>
          <a:p>
            <a:r>
              <a:rPr lang="en-CA" dirty="0"/>
              <a:t>Additional table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3600" y="1425274"/>
            <a:ext cx="3276600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&lt;caption&gt;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&lt;</a:t>
            </a:r>
            <a:r>
              <a:rPr lang="en-CA" sz="2200" dirty="0" err="1"/>
              <a:t>col</a:t>
            </a:r>
            <a:r>
              <a:rPr lang="en-CA" sz="2200" dirty="0"/>
              <a:t>&gt;,&lt;</a:t>
            </a:r>
            <a:r>
              <a:rPr lang="en-CA" sz="2200" dirty="0" err="1"/>
              <a:t>colgroup</a:t>
            </a:r>
            <a:r>
              <a:rPr lang="en-CA" sz="2200" dirty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&lt;</a:t>
            </a:r>
            <a:r>
              <a:rPr lang="en-CA" sz="2200" dirty="0" err="1"/>
              <a:t>thead</a:t>
            </a:r>
            <a:r>
              <a:rPr lang="en-CA" sz="2200" dirty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&lt;</a:t>
            </a:r>
            <a:r>
              <a:rPr lang="en-CA" sz="2200" dirty="0" err="1"/>
              <a:t>tfoot</a:t>
            </a:r>
            <a:r>
              <a:rPr lang="en-CA" sz="2200" dirty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/>
              <a:t>&lt;</a:t>
            </a:r>
            <a:r>
              <a:rPr lang="en-CA" sz="2200" dirty="0" err="1"/>
              <a:t>tbody</a:t>
            </a:r>
            <a:r>
              <a:rPr lang="en-CA" sz="2200" dirty="0"/>
              <a:t>&gt;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25972" name="Picture 20" descr="T:\CompSci\Research\web development textbook\manuscript\19.FinalART\9780133407150_FinalArt\CH04\4071504006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97" y="1497634"/>
            <a:ext cx="5184245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035" y="95924"/>
            <a:ext cx="10363200" cy="1020762"/>
          </a:xfrm>
        </p:spPr>
        <p:txBody>
          <a:bodyPr/>
          <a:lstStyle/>
          <a:p>
            <a:r>
              <a:rPr lang="en-CA" dirty="0"/>
              <a:t>Styling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46238"/>
            <a:ext cx="7467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In HTML5 it is left to CSS, However legacy support for deprecated HTML attributes still exist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b="1" dirty="0"/>
              <a:t>width, height</a:t>
            </a:r>
            <a:r>
              <a:rPr lang="en-CA" dirty="0"/>
              <a:t>—for setting the width and height of cells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/>
              <a:t> </a:t>
            </a:r>
            <a:r>
              <a:rPr lang="en-CA" b="1" dirty="0" err="1"/>
              <a:t>cellspacing</a:t>
            </a:r>
            <a:r>
              <a:rPr lang="en-CA" dirty="0"/>
              <a:t>—for adding space between every cell in the table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/>
              <a:t> </a:t>
            </a:r>
            <a:r>
              <a:rPr lang="en-CA" b="1" dirty="0" err="1"/>
              <a:t>cellpadding</a:t>
            </a:r>
            <a:r>
              <a:rPr lang="en-CA" dirty="0"/>
              <a:t>—for adding space between the content of the cell and its border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/>
              <a:t> </a:t>
            </a:r>
            <a:r>
              <a:rPr lang="en-CA" b="1" dirty="0" err="1"/>
              <a:t>bgcolor</a:t>
            </a:r>
            <a:r>
              <a:rPr lang="en-CA" dirty="0"/>
              <a:t>—for changing the background color of any table element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/>
              <a:t> </a:t>
            </a:r>
            <a:r>
              <a:rPr lang="en-CA" b="1" dirty="0"/>
              <a:t>background</a:t>
            </a:r>
            <a:r>
              <a:rPr lang="en-CA" dirty="0"/>
              <a:t>—for adding a background image to any table element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b="1" dirty="0"/>
              <a:t> align</a:t>
            </a:r>
            <a:r>
              <a:rPr lang="en-CA" dirty="0"/>
              <a:t>—for indicating the alignment of a table in relation to the surrounding container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0" y="108548"/>
            <a:ext cx="10363200" cy="1020762"/>
          </a:xfrm>
        </p:spPr>
        <p:txBody>
          <a:bodyPr/>
          <a:lstStyle/>
          <a:p>
            <a:r>
              <a:rPr lang="en-CA" dirty="0"/>
              <a:t>Styling Tables</a:t>
            </a:r>
          </a:p>
        </p:txBody>
      </p:sp>
      <p:pic>
        <p:nvPicPr>
          <p:cNvPr id="9" name="Content Placeholder 8" descr="Figure04-08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47835"/>
          <a:stretch>
            <a:fillRect/>
          </a:stretch>
        </p:blipFill>
        <p:spPr>
          <a:xfrm>
            <a:off x="2133600" y="1720252"/>
            <a:ext cx="7962900" cy="50292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898" y="95925"/>
            <a:ext cx="10363200" cy="1020762"/>
          </a:xfrm>
        </p:spPr>
        <p:txBody>
          <a:bodyPr/>
          <a:lstStyle/>
          <a:p>
            <a:r>
              <a:rPr lang="en-CA" dirty="0"/>
              <a:t>Styling Tables</a:t>
            </a:r>
          </a:p>
        </p:txBody>
      </p:sp>
      <p:pic>
        <p:nvPicPr>
          <p:cNvPr id="9" name="Content Placeholder 8" descr="Figure04-08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51295"/>
          <a:stretch>
            <a:fillRect/>
          </a:stretch>
        </p:blipFill>
        <p:spPr>
          <a:xfrm>
            <a:off x="2285999" y="1530578"/>
            <a:ext cx="8370541" cy="4936006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4662" y="112346"/>
            <a:ext cx="10363200" cy="1020762"/>
          </a:xfrm>
        </p:spPr>
        <p:txBody>
          <a:bodyPr/>
          <a:lstStyle/>
          <a:p>
            <a:r>
              <a:rPr lang="en-CA" dirty="0"/>
              <a:t>Styling Tables</a:t>
            </a:r>
          </a:p>
        </p:txBody>
      </p:sp>
      <p:pic>
        <p:nvPicPr>
          <p:cNvPr id="129037" name="Picture 13" descr="T:\CompSci\Research\web development textbook\manuscript\19.FinalART\9780133407150_FinalArt\CH04\4071504009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07680"/>
            <a:ext cx="5219700" cy="55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122238"/>
            <a:ext cx="10363200" cy="1020762"/>
          </a:xfrm>
        </p:spPr>
        <p:txBody>
          <a:bodyPr/>
          <a:lstStyle/>
          <a:p>
            <a:r>
              <a:rPr lang="en-CA" dirty="0"/>
              <a:t>Nth-Child</a:t>
            </a:r>
          </a:p>
        </p:txBody>
      </p:sp>
      <p:pic>
        <p:nvPicPr>
          <p:cNvPr id="130068" name="Picture 20" descr="T:\CompSci\Research\web development textbook\manuscript\19.FinalART\9780133407150_FinalArt\CH04\4071504010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92809"/>
            <a:ext cx="5791200" cy="52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045" y="76189"/>
            <a:ext cx="10363200" cy="1020762"/>
          </a:xfrm>
        </p:spPr>
        <p:txBody>
          <a:bodyPr/>
          <a:lstStyle/>
          <a:p>
            <a:r>
              <a:rPr lang="en-CA" dirty="0"/>
              <a:t>HTML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solidFill>
                  <a:srgbClr val="00B0F0"/>
                </a:solidFill>
              </a:rPr>
              <a:t>Forms</a:t>
            </a:r>
            <a:r>
              <a:rPr lang="en-CA" dirty="0"/>
              <a:t> provide the user with an alternative way to interact with a web server.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Forms provide rich mechanisms like: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Text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Password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Options Lists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Radio and check boxes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771" y="100858"/>
            <a:ext cx="10363200" cy="1020762"/>
          </a:xfrm>
        </p:spPr>
        <p:txBody>
          <a:bodyPr/>
          <a:lstStyle/>
          <a:p>
            <a:r>
              <a:rPr lang="en-CA" dirty="0"/>
              <a:t>Form Structure</a:t>
            </a:r>
          </a:p>
        </p:txBody>
      </p:sp>
      <p:pic>
        <p:nvPicPr>
          <p:cNvPr id="132113" name="Picture 17" descr="T:\CompSci\Research\web development textbook\manuscript\19.FinalART\9780133407150_FinalArt\CH04\4071504011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0" y="1414360"/>
            <a:ext cx="10165749" cy="50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44457" y="-186948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38400" y="2137985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72200" y="2137985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73242" y="2300565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>
                <a:solidFill>
                  <a:schemeClr val="accent5"/>
                </a:solidFill>
                <a:latin typeface="Rockwell Condensed" pitchFamily="18" charset="0"/>
              </a:rPr>
              <a:t>Tables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4201" y="2300565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Rockwell Condensed" pitchFamily="18" charset="0"/>
              </a:rPr>
              <a:t>Styling</a:t>
            </a:r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 Tables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38400" y="3585785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00401" y="3748365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>
                <a:solidFill>
                  <a:schemeClr val="accent5"/>
                </a:solidFill>
                <a:latin typeface="Rockwell Condensed" pitchFamily="18" charset="0"/>
              </a:rPr>
              <a:t>Forms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72200" y="3585785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34201" y="3748366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Rockwell Condensed" pitchFamily="18" charset="0"/>
              </a:rPr>
              <a:t>Form Control </a:t>
            </a:r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Elements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38400" y="5033585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00401" y="5196166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Table and Form </a:t>
            </a:r>
            <a:r>
              <a:rPr lang="en-US" sz="2800" dirty="0">
                <a:solidFill>
                  <a:schemeClr val="accent5"/>
                </a:solidFill>
                <a:latin typeface="Rockwell Condensed" pitchFamily="18" charset="0"/>
              </a:rPr>
              <a:t>Accessibility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72200" y="5033585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4201" y="537214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i="0" dirty="0">
                <a:solidFill>
                  <a:schemeClr val="bg1"/>
                </a:solidFill>
                <a:effectLst/>
                <a:latin typeface="Rockwell Condensed" panose="02060603050405020104" pitchFamily="18" charset="0"/>
              </a:rPr>
              <a:t>HTML Multimedia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2137986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0" y="2137986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3604657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200" y="3604657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8400" y="5033586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72200" y="5033586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598" y="89346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How forms interact with servers</a:t>
            </a:r>
          </a:p>
        </p:txBody>
      </p:sp>
      <p:pic>
        <p:nvPicPr>
          <p:cNvPr id="139268" name="Picture 4" descr="T:\CompSci\Research\web development textbook\manuscript\19.FinalART\9780133407150_FinalArt\CH04\407150401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398" y="1340140"/>
            <a:ext cx="7162800" cy="53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957" y="115660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Query Strings</a:t>
            </a:r>
          </a:p>
        </p:txBody>
      </p:sp>
      <p:pic>
        <p:nvPicPr>
          <p:cNvPr id="133134" name="Picture 14" descr="T:\CompSci\Research\web development textbook\manuscript\19.FinalART\9780133407150_FinalArt\CH04\407150401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78" y="1848535"/>
            <a:ext cx="10193345" cy="384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4438" y="109081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URL encoding</a:t>
            </a:r>
          </a:p>
        </p:txBody>
      </p:sp>
      <p:pic>
        <p:nvPicPr>
          <p:cNvPr id="134157" name="Picture 13" descr="T:\CompSci\Research\web development textbook\manuscript\19.FinalART\9780133407150_FinalArt\CH04\407150401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76" y="1867722"/>
            <a:ext cx="9908328" cy="349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5517" y="115659"/>
            <a:ext cx="10363200" cy="1020762"/>
          </a:xfrm>
        </p:spPr>
        <p:txBody>
          <a:bodyPr/>
          <a:lstStyle/>
          <a:p>
            <a:r>
              <a:rPr lang="en-CA" dirty="0"/>
              <a:t>&lt;form&gt;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essential features of any form, namely the </a:t>
            </a:r>
            <a:r>
              <a:rPr lang="en-CA" b="1" dirty="0"/>
              <a:t>action</a:t>
            </a:r>
            <a:r>
              <a:rPr lang="en-CA" dirty="0"/>
              <a:t> and the </a:t>
            </a:r>
            <a:r>
              <a:rPr lang="en-CA" b="1" dirty="0"/>
              <a:t>method</a:t>
            </a:r>
            <a:r>
              <a:rPr lang="en-CA" dirty="0"/>
              <a:t> attributes.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action</a:t>
            </a:r>
            <a:r>
              <a:rPr lang="en-CA" dirty="0"/>
              <a:t> attribute specifies the URL of the server-side resource that will process the form data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The </a:t>
            </a:r>
            <a:r>
              <a:rPr lang="en-CA" b="1" dirty="0"/>
              <a:t>method</a:t>
            </a:r>
            <a:r>
              <a:rPr lang="en-CA" dirty="0"/>
              <a:t> attribute specifies how the query string data will be transmitted from the browser to the server.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GET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/>
              <a:t>POST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77" y="56454"/>
            <a:ext cx="10363200" cy="1020762"/>
          </a:xfrm>
        </p:spPr>
        <p:txBody>
          <a:bodyPr/>
          <a:lstStyle/>
          <a:p>
            <a:r>
              <a:rPr lang="en-CA" dirty="0"/>
              <a:t>GET </a:t>
            </a:r>
            <a:r>
              <a:rPr lang="en-CA" dirty="0" err="1"/>
              <a:t>vs</a:t>
            </a:r>
            <a:r>
              <a:rPr lang="en-CA" dirty="0"/>
              <a:t> POST</a:t>
            </a:r>
          </a:p>
        </p:txBody>
      </p:sp>
      <p:pic>
        <p:nvPicPr>
          <p:cNvPr id="135178" name="Picture 10" descr="T:\CompSci\Research\web development textbook\manuscript\19.FinalART\9780133407150_FinalArt\CH04\407150401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615" y="1548669"/>
            <a:ext cx="771508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183" y="128816"/>
            <a:ext cx="10363200" cy="1020762"/>
          </a:xfrm>
        </p:spPr>
        <p:txBody>
          <a:bodyPr/>
          <a:lstStyle/>
          <a:p>
            <a:r>
              <a:rPr lang="en-CA" dirty="0"/>
              <a:t>GET </a:t>
            </a:r>
            <a:r>
              <a:rPr lang="en-CA" dirty="0" err="1"/>
              <a:t>vs</a:t>
            </a:r>
            <a:r>
              <a:rPr lang="en-CA" dirty="0"/>
              <a:t> POST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400" y="1295400"/>
            <a:ext cx="7543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/>
              <a:t>GET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can be clearly seen in the address bar.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remains in browser history and cache.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can be bookmarked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Limit on the number of characters in the form data returned.</a:t>
            </a:r>
          </a:p>
          <a:p>
            <a:r>
              <a:rPr lang="en-CA" sz="2800" b="1" dirty="0"/>
              <a:t>POST 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can contain binary data.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Data is hidden from user.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/>
              <a:t>Submitted data is not stored in cache, history, or bookmarks</a:t>
            </a:r>
            <a:r>
              <a:rPr lang="en-CA" sz="2000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3174" y="128817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Form-Related HTML Elements</a:t>
            </a:r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34616635"/>
              </p:ext>
            </p:extLst>
          </p:nvPr>
        </p:nvGraphicFramePr>
        <p:xfrm>
          <a:off x="2605602" y="1378726"/>
          <a:ext cx="7315200" cy="541019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468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Type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&lt;button&gt;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clickable button.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&lt;datalist&gt;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An HTML5 element form defines lists to be used with other form elements.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fieldset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Groups related elements in a form together. 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&lt;form&gt;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the form container.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&lt;input&gt;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input field. HTML5 defines over 20 different types of input. 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&lt;label&gt;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label for a form input element.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&lt;legend&gt;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the label for a fieldset group.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&lt;option&gt;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option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&lt;optgroup&gt;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 group of related options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&lt;select&gt;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multi-item list.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98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textarea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multiline text entry box.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173" y="124316"/>
            <a:ext cx="10363200" cy="1020762"/>
          </a:xfrm>
        </p:spPr>
        <p:txBody>
          <a:bodyPr>
            <a:normAutofit/>
          </a:bodyPr>
          <a:lstStyle/>
          <a:p>
            <a:r>
              <a:rPr lang="en-CA" dirty="0"/>
              <a:t>Text Input Controls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3088716"/>
              </p:ext>
            </p:extLst>
          </p:nvPr>
        </p:nvGraphicFramePr>
        <p:xfrm>
          <a:off x="2698796" y="1716419"/>
          <a:ext cx="7162800" cy="450688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77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Type</a:t>
                      </a:r>
                      <a:endParaRPr lang="en-US" sz="1400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42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text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 line text entry box</a:t>
                      </a:r>
                      <a:r>
                        <a:rPr lang="en-US" sz="1200" b="1" dirty="0">
                          <a:effectLst/>
                        </a:rPr>
                        <a:t>.</a:t>
                      </a:r>
                      <a:r>
                        <a:rPr lang="en-US" sz="1200" b="1" baseline="0" dirty="0">
                          <a:effectLst/>
                        </a:rPr>
                        <a:t>    </a:t>
                      </a:r>
                      <a:r>
                        <a:rPr lang="en-US" sz="1200" b="1" dirty="0">
                          <a:effectLst/>
                        </a:rPr>
                        <a:t>&lt;input type="text" name="title"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81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textarea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multiline text entry box.  </a:t>
                      </a:r>
                      <a:r>
                        <a:rPr lang="en-US" sz="1200" b="1" dirty="0">
                          <a:effectLst/>
                        </a:rPr>
                        <a:t>&lt;</a:t>
                      </a:r>
                      <a:r>
                        <a:rPr lang="en-US" sz="1200" b="1" dirty="0" err="1">
                          <a:effectLst/>
                        </a:rPr>
                        <a:t>textarea</a:t>
                      </a:r>
                      <a:r>
                        <a:rPr lang="en-US" sz="1200" b="1" dirty="0">
                          <a:effectLst/>
                        </a:rPr>
                        <a:t> rows="3" ...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password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 line text entry box for a password </a:t>
                      </a:r>
                      <a:r>
                        <a:rPr lang="en-US" sz="1200" b="1" dirty="0">
                          <a:effectLst/>
                        </a:rPr>
                        <a:t>&lt;input type="password" ...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search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a search string.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type="search" …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39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an email address.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type="email" …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91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telephone.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</a:t>
                      </a:r>
                      <a:r>
                        <a:rPr lang="en-US" sz="1200" b="1" dirty="0" err="1">
                          <a:effectLst/>
                        </a:rPr>
                        <a:t>tel</a:t>
                      </a:r>
                      <a:r>
                        <a:rPr lang="en-US" sz="1200" b="1" dirty="0">
                          <a:effectLst/>
                        </a:rPr>
                        <a:t>" …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err="1">
                          <a:effectLst/>
                        </a:rPr>
                        <a:t>url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URL. This is an HTML5 element. </a:t>
                      </a: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>
                          <a:effectLst/>
                        </a:rPr>
                        <a:t>&lt;input type="</a:t>
                      </a:r>
                      <a:r>
                        <a:rPr lang="en-US" sz="1200" b="1" dirty="0" err="1">
                          <a:effectLst/>
                        </a:rPr>
                        <a:t>url</a:t>
                      </a:r>
                      <a:r>
                        <a:rPr lang="en-US" sz="1200" b="1" dirty="0">
                          <a:effectLst/>
                        </a:rPr>
                        <a:t>" …  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252" y="71809"/>
            <a:ext cx="10363200" cy="1020762"/>
          </a:xfrm>
        </p:spPr>
        <p:txBody>
          <a:bodyPr/>
          <a:lstStyle/>
          <a:p>
            <a:r>
              <a:rPr lang="en-CA" dirty="0"/>
              <a:t>Text Input Controls</a:t>
            </a:r>
          </a:p>
        </p:txBody>
      </p:sp>
      <p:pic>
        <p:nvPicPr>
          <p:cNvPr id="138272" name="Picture 3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1"/>
          <a:stretch/>
        </p:blipFill>
        <p:spPr bwMode="auto">
          <a:xfrm>
            <a:off x="812983" y="1930217"/>
            <a:ext cx="10300152" cy="434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07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241" y="56454"/>
            <a:ext cx="10363200" cy="1020762"/>
          </a:xfrm>
        </p:spPr>
        <p:txBody>
          <a:bodyPr/>
          <a:lstStyle/>
          <a:p>
            <a:r>
              <a:rPr lang="en-CA" dirty="0"/>
              <a:t>Text Input Controls</a:t>
            </a:r>
          </a:p>
        </p:txBody>
      </p:sp>
      <p:pic>
        <p:nvPicPr>
          <p:cNvPr id="143362" name="Picture 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1"/>
          <a:stretch/>
        </p:blipFill>
        <p:spPr bwMode="auto">
          <a:xfrm>
            <a:off x="1909934" y="1528386"/>
            <a:ext cx="854869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271" y="63033"/>
            <a:ext cx="10363200" cy="1020762"/>
          </a:xfrm>
        </p:spPr>
        <p:txBody>
          <a:bodyPr/>
          <a:lstStyle/>
          <a:p>
            <a:r>
              <a:rPr lang="en-CA" dirty="0"/>
              <a:t>HTML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A </a:t>
            </a:r>
            <a:r>
              <a:rPr lang="en-CA" dirty="0">
                <a:solidFill>
                  <a:srgbClr val="00B0F0"/>
                </a:solidFill>
              </a:rPr>
              <a:t>table</a:t>
            </a:r>
            <a:r>
              <a:rPr lang="en-CA" dirty="0"/>
              <a:t> in HTML is created using the </a:t>
            </a:r>
            <a:r>
              <a:rPr lang="en-CA" b="1" dirty="0"/>
              <a:t>&lt;table&gt; </a:t>
            </a:r>
            <a:r>
              <a:rPr lang="en-CA" dirty="0"/>
              <a:t>element</a:t>
            </a:r>
          </a:p>
          <a:p>
            <a:r>
              <a:rPr lang="en-CA" dirty="0"/>
              <a:t>Tables can be used to display:</a:t>
            </a:r>
          </a:p>
          <a:p>
            <a:pPr>
              <a:buFont typeface="Arial" pitchFamily="34" charset="0"/>
              <a:buChar char="•"/>
            </a:pPr>
            <a:r>
              <a:rPr lang="en-CA" dirty="0"/>
              <a:t>Many types of content</a:t>
            </a:r>
          </a:p>
          <a:p>
            <a:pPr lvl="1">
              <a:buFont typeface="Arial" pitchFamily="34" charset="0"/>
              <a:buChar char="•"/>
            </a:pPr>
            <a:r>
              <a:rPr lang="en-CA" dirty="0"/>
              <a:t>Calendars, financial data, lists, etc…</a:t>
            </a:r>
          </a:p>
          <a:p>
            <a:pPr>
              <a:buFont typeface="Arial" pitchFamily="34" charset="0"/>
              <a:buChar char="•"/>
            </a:pPr>
            <a:r>
              <a:rPr lang="en-CA" dirty="0"/>
              <a:t>Any type of data</a:t>
            </a:r>
          </a:p>
          <a:p>
            <a:pPr lvl="1">
              <a:buFont typeface="Arial" pitchFamily="34" charset="0"/>
              <a:buChar char="•"/>
            </a:pPr>
            <a:r>
              <a:rPr lang="en-CA" dirty="0"/>
              <a:t>Images</a:t>
            </a:r>
          </a:p>
          <a:p>
            <a:pPr lvl="1">
              <a:buFont typeface="Arial" pitchFamily="34" charset="0"/>
              <a:buChar char="•"/>
            </a:pPr>
            <a:r>
              <a:rPr lang="en-CA" dirty="0"/>
              <a:t>Text</a:t>
            </a:r>
          </a:p>
          <a:p>
            <a:pPr lvl="1">
              <a:buFont typeface="Arial" pitchFamily="34" charset="0"/>
              <a:buChar char="•"/>
            </a:pPr>
            <a:r>
              <a:rPr lang="en-CA" dirty="0"/>
              <a:t>Links</a:t>
            </a:r>
          </a:p>
          <a:p>
            <a:pPr lvl="1">
              <a:buFont typeface="Arial" pitchFamily="34" charset="0"/>
              <a:buChar char="•"/>
            </a:pPr>
            <a:r>
              <a:rPr lang="en-CA" dirty="0"/>
              <a:t>Other tables</a:t>
            </a:r>
          </a:p>
          <a:p>
            <a:pPr lvl="1">
              <a:buFont typeface="Arial" pitchFamily="34" charset="0"/>
              <a:buChar char="•"/>
            </a:pPr>
            <a:endParaRPr lang="en-C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2625" y="76189"/>
            <a:ext cx="10363200" cy="1020762"/>
          </a:xfrm>
        </p:spPr>
        <p:txBody>
          <a:bodyPr/>
          <a:lstStyle/>
          <a:p>
            <a:r>
              <a:rPr lang="en-CA" dirty="0"/>
              <a:t>HTML5 advanced controls</a:t>
            </a:r>
          </a:p>
        </p:txBody>
      </p:sp>
      <p:pic>
        <p:nvPicPr>
          <p:cNvPr id="3" name="Picture 2" descr="4071504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2286001"/>
            <a:ext cx="8582941" cy="105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1447801"/>
            <a:ext cx="2151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Pattern attribute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3657601"/>
            <a:ext cx="10513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datalist</a:t>
            </a:r>
            <a:endParaRPr lang="en-US" sz="2200" b="1" dirty="0"/>
          </a:p>
        </p:txBody>
      </p:sp>
      <p:pic>
        <p:nvPicPr>
          <p:cNvPr id="9" name="Picture 8" descr="4071504018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35628"/>
            <a:ext cx="8153400" cy="22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9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3114" y="63032"/>
            <a:ext cx="10363200" cy="1020762"/>
          </a:xfrm>
        </p:spPr>
        <p:txBody>
          <a:bodyPr/>
          <a:lstStyle/>
          <a:p>
            <a:r>
              <a:rPr lang="en-CA" dirty="0"/>
              <a:t>Select Lists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0" y="1646238"/>
            <a:ext cx="64008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&lt;select&gt; </a:t>
            </a:r>
            <a:r>
              <a:rPr lang="en-US" dirty="0"/>
              <a:t>element is used to create a multiline box for selecting one or more items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options are defined using the </a:t>
            </a:r>
            <a:r>
              <a:rPr lang="en-US" b="1" dirty="0"/>
              <a:t>&lt;</a:t>
            </a:r>
            <a:r>
              <a:rPr lang="en-US" sz="1600" b="1" dirty="0"/>
              <a:t>option</a:t>
            </a:r>
            <a:r>
              <a:rPr lang="en-US" b="1" dirty="0"/>
              <a:t>&gt; </a:t>
            </a:r>
            <a:r>
              <a:rPr lang="en-US" dirty="0"/>
              <a:t>element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can be hidden in a dropdown or multiple rows of the list can be visible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Option items can be grouped together via the </a:t>
            </a:r>
            <a:r>
              <a:rPr lang="en-US" b="1" dirty="0"/>
              <a:t>&lt;</a:t>
            </a:r>
            <a:r>
              <a:rPr lang="en-US" sz="1600" b="1" dirty="0" err="1"/>
              <a:t>optgroup</a:t>
            </a:r>
            <a:r>
              <a:rPr lang="en-US" b="1" dirty="0"/>
              <a:t>&gt; </a:t>
            </a:r>
            <a:r>
              <a:rPr lang="en-US" dirty="0"/>
              <a:t>element.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91150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053" y="0"/>
            <a:ext cx="10363200" cy="1020762"/>
          </a:xfrm>
        </p:spPr>
        <p:txBody>
          <a:bodyPr/>
          <a:lstStyle/>
          <a:p>
            <a:r>
              <a:rPr lang="en-CA" dirty="0"/>
              <a:t>Select Lists</a:t>
            </a:r>
          </a:p>
        </p:txBody>
      </p:sp>
      <p:pic>
        <p:nvPicPr>
          <p:cNvPr id="3" name="Picture 2" descr="4071504019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6" y="1371600"/>
            <a:ext cx="588029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4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75418"/>
            <a:ext cx="10363200" cy="1020762"/>
          </a:xfrm>
        </p:spPr>
        <p:txBody>
          <a:bodyPr/>
          <a:lstStyle/>
          <a:p>
            <a:r>
              <a:rPr lang="en-US" dirty="0"/>
              <a:t>Which Value to send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attribute of the &lt;option&gt; element is used to specify what value will be sent back to the server.</a:t>
            </a:r>
          </a:p>
          <a:p>
            <a:r>
              <a:rPr lang="en-US" dirty="0"/>
              <a:t>The value attribute is optional; if it is not specified, then the text within the container is sent instead</a:t>
            </a:r>
          </a:p>
          <a:p>
            <a:endParaRPr lang="en-US" dirty="0"/>
          </a:p>
        </p:txBody>
      </p:sp>
      <p:pic>
        <p:nvPicPr>
          <p:cNvPr id="5" name="Picture 4" descr="4071504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819400"/>
            <a:ext cx="6640981" cy="3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555" y="0"/>
            <a:ext cx="10363200" cy="1020762"/>
          </a:xfrm>
        </p:spPr>
        <p:txBody>
          <a:bodyPr/>
          <a:lstStyle/>
          <a:p>
            <a:r>
              <a:rPr lang="en-CA" dirty="0"/>
              <a:t>Radio Buttons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0" y="1646238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Radio buttons </a:t>
            </a:r>
            <a:r>
              <a:rPr lang="en-US" dirty="0"/>
              <a:t>are useful when you want the user to select a single item from a small list of choices and you want all the choices to be visible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radio buttons are added via the </a:t>
            </a:r>
            <a:r>
              <a:rPr lang="en-US" sz="2000" b="1" dirty="0"/>
              <a:t>&lt;input type="radio"&gt; </a:t>
            </a:r>
            <a:r>
              <a:rPr lang="en-US" sz="2000" dirty="0"/>
              <a:t>element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buttons are mutually exclusive (i.e., only one can be chosen) by sharing the same name attribute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checked attribute is used to indicate the default choice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value attribute works in the same manner as with the &lt;option&gt; element</a:t>
            </a:r>
          </a:p>
        </p:txBody>
      </p:sp>
    </p:spTree>
    <p:extLst>
      <p:ext uri="{BB962C8B-B14F-4D97-AF65-F5344CB8AC3E}">
        <p14:creationId xmlns:p14="http://schemas.microsoft.com/office/powerpoint/2010/main" val="3091843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555" y="135395"/>
            <a:ext cx="10363200" cy="1020762"/>
          </a:xfrm>
        </p:spPr>
        <p:txBody>
          <a:bodyPr/>
          <a:lstStyle/>
          <a:p>
            <a:r>
              <a:rPr lang="en-CA" dirty="0"/>
              <a:t>Radio Buttons</a:t>
            </a:r>
          </a:p>
        </p:txBody>
      </p:sp>
      <p:pic>
        <p:nvPicPr>
          <p:cNvPr id="6" name="Picture 5" descr="407150402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7" y="2228591"/>
            <a:ext cx="11124845" cy="12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9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8633" y="175418"/>
            <a:ext cx="10363200" cy="1020762"/>
          </a:xfrm>
        </p:spPr>
        <p:txBody>
          <a:bodyPr/>
          <a:lstStyle/>
          <a:p>
            <a:r>
              <a:rPr lang="en-CA" dirty="0"/>
              <a:t>Checkboxes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38400" y="1646238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Checkboxes </a:t>
            </a:r>
            <a:r>
              <a:rPr lang="en-US" dirty="0"/>
              <a:t>are used for getting yes/no or on/off responses from the user.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checkboxes are added via </a:t>
            </a:r>
            <a:r>
              <a:rPr lang="en-US" sz="2000" b="1" dirty="0"/>
              <a:t>the &lt;input type="checkbox”&gt; </a:t>
            </a:r>
            <a:r>
              <a:rPr lang="en-US" sz="2000" dirty="0"/>
              <a:t>Element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You can also group checkboxes together by having them share the same name attribute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checked checkbox will have its value sent to the 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Like with radio buttons, the checked attribute can be used to set the default value of a checkbox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654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6250" y="128817"/>
            <a:ext cx="10363200" cy="1020762"/>
          </a:xfrm>
        </p:spPr>
        <p:txBody>
          <a:bodyPr/>
          <a:lstStyle/>
          <a:p>
            <a:r>
              <a:rPr lang="en-CA" dirty="0"/>
              <a:t>Checkboxes</a:t>
            </a:r>
          </a:p>
        </p:txBody>
      </p:sp>
      <p:pic>
        <p:nvPicPr>
          <p:cNvPr id="3" name="Picture 2" descr="4071504022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66445"/>
            <a:ext cx="8763000" cy="2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4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997" y="113642"/>
            <a:ext cx="10363200" cy="1020762"/>
          </a:xfrm>
        </p:spPr>
        <p:txBody>
          <a:bodyPr/>
          <a:lstStyle/>
          <a:p>
            <a:r>
              <a:rPr lang="en-CA" dirty="0"/>
              <a:t>Button Controls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362200" y="1447801"/>
          <a:ext cx="7162800" cy="47861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12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Type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9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type="submit"&gt;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button that submits the form data to the server.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58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type="reset"&gt;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button that clears any of the user’s already entered form data.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24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type="button"&gt;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This button may require </a:t>
                      </a:r>
                      <a:r>
                        <a:rPr lang="en-US" sz="1600" dirty="0" err="1"/>
                        <a:t>Javascript</a:t>
                      </a:r>
                      <a:r>
                        <a:rPr lang="en-US" sz="1600" dirty="0"/>
                        <a:t> for it to actually perform any action. 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5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type="image"&gt;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custom submit button that uses an image for its display.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079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&lt;button&gt;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The </a:t>
                      </a:r>
                      <a:r>
                        <a:rPr lang="en-US" sz="1800" dirty="0"/>
                        <a:t>&lt;button&gt;</a:t>
                      </a:r>
                      <a:r>
                        <a:rPr lang="en-US" sz="1600" dirty="0"/>
                        <a:t> element differs </a:t>
                      </a:r>
                      <a:r>
                        <a:rPr lang="en-US" sz="1800" dirty="0"/>
                        <a:t>from &lt;input type="button"&gt;</a:t>
                      </a:r>
                      <a:r>
                        <a:rPr lang="en-US" sz="1600" dirty="0"/>
                        <a:t> in that you can completely customize what appears in the button; using it, you can, for instance, include both images and text, or skip server-side processing entirely by using hyperlinks. </a:t>
                      </a:r>
                      <a:endParaRPr lang="en-CA" sz="1600" dirty="0"/>
                    </a:p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You can turn the button into a submit button by using the type="submit" attribute.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73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684" y="115660"/>
            <a:ext cx="10363200" cy="1020762"/>
          </a:xfrm>
        </p:spPr>
        <p:txBody>
          <a:bodyPr/>
          <a:lstStyle/>
          <a:p>
            <a:r>
              <a:rPr lang="en-US" dirty="0"/>
              <a:t>Button Controls</a:t>
            </a:r>
          </a:p>
        </p:txBody>
      </p:sp>
      <p:pic>
        <p:nvPicPr>
          <p:cNvPr id="6" name="Picture 5" descr="407150402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6858000" cy="47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6250" y="102503"/>
            <a:ext cx="10363200" cy="1020762"/>
          </a:xfrm>
        </p:spPr>
        <p:txBody>
          <a:bodyPr/>
          <a:lstStyle/>
          <a:p>
            <a:r>
              <a:rPr lang="en-CA" dirty="0"/>
              <a:t>HTML Tables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537706"/>
            <a:ext cx="7315199" cy="526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173" y="0"/>
            <a:ext cx="10363200" cy="1020762"/>
          </a:xfrm>
        </p:spPr>
        <p:txBody>
          <a:bodyPr/>
          <a:lstStyle/>
          <a:p>
            <a:r>
              <a:rPr lang="en-US" dirty="0"/>
              <a:t>Specialized Controls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1524001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b="1" dirty="0"/>
              <a:t>&lt;input type=hidden&gt;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&lt;input type=file&gt;</a:t>
            </a:r>
          </a:p>
          <a:p>
            <a:pPr marL="342900" indent="-342900">
              <a:buFont typeface="Arial"/>
              <a:buChar char="•"/>
            </a:pPr>
            <a:endParaRPr lang="en-US" b="1" dirty="0"/>
          </a:p>
          <a:p>
            <a:endParaRPr lang="en-US" sz="2000" dirty="0"/>
          </a:p>
        </p:txBody>
      </p:sp>
      <p:pic>
        <p:nvPicPr>
          <p:cNvPr id="7" name="Picture 6" descr="407150402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429000"/>
            <a:ext cx="7772400" cy="1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1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223" y="115659"/>
            <a:ext cx="10363200" cy="1020762"/>
          </a:xfrm>
        </p:spPr>
        <p:txBody>
          <a:bodyPr/>
          <a:lstStyle/>
          <a:p>
            <a:r>
              <a:rPr lang="en-US" dirty="0"/>
              <a:t>Number and Range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1524001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Typically input values need be </a:t>
            </a:r>
            <a:r>
              <a:rPr lang="en-US" sz="2400" b="1" dirty="0"/>
              <a:t>validated</a:t>
            </a:r>
            <a:r>
              <a:rPr lang="en-US" sz="2400" dirty="0"/>
              <a:t>. Although server side validation is required, optional client side pre-validation is good practice.</a:t>
            </a:r>
          </a:p>
          <a:p>
            <a:r>
              <a:rPr lang="en-US" sz="2400" dirty="0"/>
              <a:t>The number and range controls Added in HTML5  provide a way to input numeric values that </a:t>
            </a:r>
            <a:r>
              <a:rPr lang="en-US" sz="2400" b="1" dirty="0"/>
              <a:t>eliminates the need for JavaScript numeric validation!!!</a:t>
            </a:r>
            <a:endParaRPr lang="en-US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644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116" y="161709"/>
            <a:ext cx="10363200" cy="1020762"/>
          </a:xfrm>
        </p:spPr>
        <p:txBody>
          <a:bodyPr/>
          <a:lstStyle/>
          <a:p>
            <a:r>
              <a:rPr lang="en-US" dirty="0"/>
              <a:t>Number and Range</a:t>
            </a:r>
          </a:p>
        </p:txBody>
      </p:sp>
      <p:pic>
        <p:nvPicPr>
          <p:cNvPr id="3" name="Picture 2" descr="407150402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81200"/>
            <a:ext cx="8610600" cy="32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3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1524001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3" name="Picture 2" descr="407150402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84732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23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683" y="89346"/>
            <a:ext cx="10363200" cy="1020762"/>
          </a:xfrm>
        </p:spPr>
        <p:txBody>
          <a:bodyPr/>
          <a:lstStyle/>
          <a:p>
            <a:r>
              <a:rPr lang="en-US" dirty="0"/>
              <a:t>Date and Time Controls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1524001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Dates and times often need validation when gathering this information from a regular text input control.</a:t>
            </a:r>
            <a:endParaRPr lang="en-US" sz="2400" b="1" dirty="0"/>
          </a:p>
          <a:p>
            <a:r>
              <a:rPr lang="en-US" sz="2400" dirty="0"/>
              <a:t>From a user’s perspective, entering dates can be tricky as well: you probably have wondered at some point in time when entering a date into a web form, what format to enter it in, whether the day comes before the month, whether the month should be entered as an abbreviation or a number, and so 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5492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783" y="161709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HTML5 Date and Time Controls</a:t>
            </a:r>
          </a:p>
        </p:txBody>
      </p:sp>
      <p:pic>
        <p:nvPicPr>
          <p:cNvPr id="3" name="Picture 2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7"/>
          <a:stretch/>
        </p:blipFill>
        <p:spPr>
          <a:xfrm>
            <a:off x="1752601" y="1295401"/>
            <a:ext cx="8388537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5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485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HTML5 Date and Time Controls</a:t>
            </a:r>
          </a:p>
        </p:txBody>
      </p:sp>
      <p:pic>
        <p:nvPicPr>
          <p:cNvPr id="5" name="Picture 4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1"/>
          <a:stretch/>
        </p:blipFill>
        <p:spPr>
          <a:xfrm>
            <a:off x="2133600" y="1371600"/>
            <a:ext cx="7391400" cy="50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8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485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 err="1"/>
              <a:t>MultiMedia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81E9-412B-01D8-5AA2-5E5B8762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4" y="1705187"/>
            <a:ext cx="1053519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6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485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A9B7A-BDEC-363D-F27B-1A2F1AF9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20" y="1345130"/>
            <a:ext cx="5114463" cy="2913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307AA-ED51-8FF7-DD40-7CC55894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48" y="4298598"/>
            <a:ext cx="11713277" cy="24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17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066" y="148551"/>
            <a:ext cx="10363200" cy="1020762"/>
          </a:xfrm>
        </p:spPr>
        <p:txBody>
          <a:bodyPr>
            <a:normAutofit/>
          </a:bodyPr>
          <a:lstStyle/>
          <a:p>
            <a:r>
              <a:rPr lang="en-US" dirty="0"/>
              <a:t>HTML Audio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261AB-66C4-A22E-52A9-1BD7884E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84" y="1336964"/>
            <a:ext cx="5170135" cy="294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A358D-7332-D927-C612-73BB2FC7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2" y="4655471"/>
            <a:ext cx="12065948" cy="15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211" y="104156"/>
            <a:ext cx="10363200" cy="1020762"/>
          </a:xfrm>
        </p:spPr>
        <p:txBody>
          <a:bodyPr/>
          <a:lstStyle/>
          <a:p>
            <a:r>
              <a:rPr lang="en-CA" dirty="0"/>
              <a:t>Tables Basics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457200">
              <a:buFont typeface="Arial" pitchFamily="34" charset="0"/>
              <a:buChar char="•"/>
            </a:pPr>
            <a:r>
              <a:rPr lang="en-CA" dirty="0"/>
              <a:t>an HTML </a:t>
            </a:r>
            <a:r>
              <a:rPr lang="en-CA" b="1" dirty="0"/>
              <a:t>&lt;table&gt; </a:t>
            </a:r>
            <a:r>
              <a:rPr lang="en-CA" dirty="0"/>
              <a:t>contains any number of rows (</a:t>
            </a:r>
            <a:r>
              <a:rPr lang="en-CA" b="1" dirty="0"/>
              <a:t>&lt;</a:t>
            </a:r>
            <a:r>
              <a:rPr lang="en-CA" b="1" dirty="0" err="1"/>
              <a:t>tr</a:t>
            </a:r>
            <a:r>
              <a:rPr lang="en-CA" b="1" dirty="0"/>
              <a:t>&gt;</a:t>
            </a:r>
            <a:r>
              <a:rPr lang="en-CA" dirty="0"/>
              <a:t>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each row contains any number of table data cells (</a:t>
            </a:r>
            <a:r>
              <a:rPr lang="en-CA" b="1" dirty="0"/>
              <a:t>&lt;td&gt;</a:t>
            </a:r>
            <a:r>
              <a:rPr lang="en-CA" dirty="0"/>
              <a:t>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Content goes inside of </a:t>
            </a:r>
            <a:r>
              <a:rPr lang="en-CA" b="1" dirty="0"/>
              <a:t>&lt;td&gt;&lt;/td&gt; </a:t>
            </a:r>
            <a:r>
              <a:rPr lang="en-CA" dirty="0"/>
              <a:t>tags</a:t>
            </a:r>
          </a:p>
          <a:p>
            <a:r>
              <a:rPr lang="en-CA" dirty="0">
                <a:solidFill>
                  <a:srgbClr val="C00000"/>
                </a:solidFill>
              </a:rPr>
              <a:t>&lt;table&gt;</a:t>
            </a:r>
            <a:br>
              <a:rPr lang="en-CA" dirty="0">
                <a:solidFill>
                  <a:srgbClr val="C00000"/>
                </a:solidFill>
              </a:rPr>
            </a:br>
            <a:r>
              <a:rPr lang="en-CA" dirty="0">
                <a:solidFill>
                  <a:srgbClr val="C00000"/>
                </a:solidFill>
              </a:rPr>
              <a:t>	&lt;</a:t>
            </a:r>
            <a:r>
              <a:rPr lang="en-CA" dirty="0" err="1">
                <a:solidFill>
                  <a:srgbClr val="C00000"/>
                </a:solidFill>
              </a:rPr>
              <a:t>tr</a:t>
            </a:r>
            <a:r>
              <a:rPr lang="en-CA" dirty="0">
                <a:solidFill>
                  <a:srgbClr val="C00000"/>
                </a:solidFill>
              </a:rPr>
              <a:t>&gt;</a:t>
            </a:r>
            <a:br>
              <a:rPr lang="en-CA" dirty="0">
                <a:solidFill>
                  <a:srgbClr val="C00000"/>
                </a:solidFill>
              </a:rPr>
            </a:br>
            <a:r>
              <a:rPr lang="en-CA" dirty="0">
                <a:solidFill>
                  <a:srgbClr val="C00000"/>
                </a:solidFill>
              </a:rPr>
              <a:t>		&lt;td&gt;</a:t>
            </a:r>
            <a:r>
              <a:rPr lang="en-CA" dirty="0">
                <a:solidFill>
                  <a:srgbClr val="00B0F0"/>
                </a:solidFill>
              </a:rPr>
              <a:t>The Death of Marat</a:t>
            </a:r>
            <a:r>
              <a:rPr lang="en-CA" dirty="0">
                <a:solidFill>
                  <a:srgbClr val="C00000"/>
                </a:solidFill>
              </a:rPr>
              <a:t>&lt;/td&gt;</a:t>
            </a:r>
            <a:br>
              <a:rPr lang="en-CA" dirty="0">
                <a:solidFill>
                  <a:srgbClr val="C00000"/>
                </a:solidFill>
              </a:rPr>
            </a:br>
            <a:r>
              <a:rPr lang="en-CA" dirty="0">
                <a:solidFill>
                  <a:srgbClr val="C00000"/>
                </a:solidFill>
              </a:rPr>
              <a:t>	&lt;/</a:t>
            </a:r>
            <a:r>
              <a:rPr lang="en-CA" dirty="0" err="1">
                <a:solidFill>
                  <a:srgbClr val="C00000"/>
                </a:solidFill>
              </a:rPr>
              <a:t>tr</a:t>
            </a:r>
            <a:r>
              <a:rPr lang="en-CA" dirty="0">
                <a:solidFill>
                  <a:srgbClr val="C00000"/>
                </a:solidFill>
              </a:rPr>
              <a:t>&gt;</a:t>
            </a:r>
            <a:br>
              <a:rPr lang="en-CA" dirty="0">
                <a:solidFill>
                  <a:srgbClr val="C00000"/>
                </a:solidFill>
              </a:rPr>
            </a:br>
            <a:r>
              <a:rPr lang="en-CA" dirty="0">
                <a:solidFill>
                  <a:srgbClr val="C00000"/>
                </a:solidFill>
              </a:rPr>
              <a:t>&lt;/table&gt;</a:t>
            </a:r>
          </a:p>
          <a:p>
            <a:endParaRPr lang="en-CA" dirty="0"/>
          </a:p>
        </p:txBody>
      </p:sp>
      <p:sp>
        <p:nvSpPr>
          <p:cNvPr id="5" name="Right Arrow 4"/>
          <p:cNvSpPr/>
          <p:nvPr/>
        </p:nvSpPr>
        <p:spPr>
          <a:xfrm rot="13223472">
            <a:off x="5802876" y="4791011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279653" y="4905311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content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360" y="122238"/>
            <a:ext cx="10363200" cy="1020762"/>
          </a:xfrm>
        </p:spPr>
        <p:txBody>
          <a:bodyPr/>
          <a:lstStyle/>
          <a:p>
            <a:r>
              <a:rPr lang="en-CA" dirty="0"/>
              <a:t>A basic Example</a:t>
            </a:r>
          </a:p>
        </p:txBody>
      </p:sp>
      <p:pic>
        <p:nvPicPr>
          <p:cNvPr id="120848" name="Picture 16" descr="T:\CompSci\Research\web development textbook\manuscript\19.FinalART\9780133407150_FinalArt\CH04\407150400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63" y="1431924"/>
            <a:ext cx="8031874" cy="5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036" y="89336"/>
            <a:ext cx="10363200" cy="1020762"/>
          </a:xfrm>
        </p:spPr>
        <p:txBody>
          <a:bodyPr/>
          <a:lstStyle/>
          <a:p>
            <a:r>
              <a:rPr lang="en-CA" dirty="0"/>
              <a:t>With Table Headings</a:t>
            </a:r>
          </a:p>
        </p:txBody>
      </p:sp>
      <p:sp>
        <p:nvSpPr>
          <p:cNvPr id="8" name="Left Brace 7"/>
          <p:cNvSpPr/>
          <p:nvPr/>
        </p:nvSpPr>
        <p:spPr>
          <a:xfrm>
            <a:off x="2819400" y="3642240"/>
            <a:ext cx="685800" cy="685800"/>
          </a:xfrm>
          <a:prstGeom prst="leftBrace">
            <a:avLst>
              <a:gd name="adj1" fmla="val 8333"/>
              <a:gd name="adj2" fmla="val 521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438400" y="38063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00B0F0"/>
                </a:solidFill>
              </a:rPr>
              <a:t>th</a:t>
            </a:r>
            <a:endParaRPr lang="en-CA" b="1" dirty="0">
              <a:solidFill>
                <a:srgbClr val="00B0F0"/>
              </a:solidFill>
            </a:endParaRPr>
          </a:p>
        </p:txBody>
      </p:sp>
      <p:pic>
        <p:nvPicPr>
          <p:cNvPr id="121873" name="Picture 17" descr="T:\CompSci\Research\web development textbook\manuscript\19.FinalART\9780133407150_FinalArt\CH04\407150400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96854"/>
            <a:ext cx="556443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468" y="109081"/>
            <a:ext cx="10363200" cy="1020762"/>
          </a:xfrm>
        </p:spPr>
        <p:txBody>
          <a:bodyPr/>
          <a:lstStyle/>
          <a:p>
            <a:r>
              <a:rPr lang="en-CA" dirty="0"/>
              <a:t>Why  Table Headings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38400" y="1646238"/>
            <a:ext cx="6400800" cy="4525963"/>
          </a:xfrm>
        </p:spPr>
        <p:txBody>
          <a:bodyPr>
            <a:normAutofit/>
          </a:bodyPr>
          <a:lstStyle/>
          <a:p>
            <a:r>
              <a:rPr lang="en-CA" dirty="0"/>
              <a:t>A table heading &lt;</a:t>
            </a:r>
            <a:r>
              <a:rPr lang="en-CA" dirty="0" err="1"/>
              <a:t>th</a:t>
            </a:r>
            <a:r>
              <a:rPr lang="en-CA" dirty="0"/>
              <a:t>&gt;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Browsers tend to make the content within a &lt;</a:t>
            </a:r>
            <a:r>
              <a:rPr lang="en-CA" dirty="0" err="1"/>
              <a:t>th</a:t>
            </a:r>
            <a:r>
              <a:rPr lang="en-CA" dirty="0"/>
              <a:t>&gt; element bold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&lt;</a:t>
            </a:r>
            <a:r>
              <a:rPr lang="en-CA" dirty="0" err="1"/>
              <a:t>th</a:t>
            </a:r>
            <a:r>
              <a:rPr lang="en-CA" dirty="0"/>
              <a:t>&gt; element for accessibility (it helps those using screen readers)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/>
              <a:t>Provides some semantic info about the row being a row of headers</a:t>
            </a:r>
          </a:p>
          <a:p>
            <a:pPr indent="457200"/>
            <a:endParaRPr lang="en-C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6331" y="69058"/>
            <a:ext cx="10363200" cy="1020762"/>
          </a:xfrm>
        </p:spPr>
        <p:txBody>
          <a:bodyPr/>
          <a:lstStyle/>
          <a:p>
            <a:r>
              <a:rPr lang="en-CA" dirty="0"/>
              <a:t>Spanning Rows and Columns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50458" y="1524001"/>
            <a:ext cx="3200400" cy="4525963"/>
          </a:xfrm>
        </p:spPr>
        <p:txBody>
          <a:bodyPr>
            <a:normAutofit/>
          </a:bodyPr>
          <a:lstStyle/>
          <a:p>
            <a:r>
              <a:rPr lang="en-CA" dirty="0"/>
              <a:t>Each row must have the same number of &lt;td&gt; or &lt;</a:t>
            </a:r>
            <a:r>
              <a:rPr lang="en-CA" dirty="0" err="1"/>
              <a:t>th</a:t>
            </a:r>
            <a:r>
              <a:rPr lang="en-CA" dirty="0"/>
              <a:t>&gt; containers. If you want a given cell to cover several columns or rows, 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use the </a:t>
            </a:r>
            <a:r>
              <a:rPr lang="en-CA" b="1" dirty="0" err="1"/>
              <a:t>colspan</a:t>
            </a:r>
            <a:r>
              <a:rPr lang="en-CA" b="1" dirty="0"/>
              <a:t> or </a:t>
            </a:r>
            <a:r>
              <a:rPr lang="en-CA" b="1" dirty="0" err="1"/>
              <a:t>rowspan</a:t>
            </a:r>
            <a:r>
              <a:rPr lang="en-CA" b="1" dirty="0"/>
              <a:t> attributes</a:t>
            </a:r>
            <a:endParaRPr lang="en-CA" dirty="0"/>
          </a:p>
        </p:txBody>
      </p:sp>
      <p:sp>
        <p:nvSpPr>
          <p:cNvPr id="6" name="Right Arrow 5"/>
          <p:cNvSpPr/>
          <p:nvPr/>
        </p:nvSpPr>
        <p:spPr>
          <a:xfrm rot="19706168">
            <a:off x="4669324" y="4555404"/>
            <a:ext cx="191761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3920" name="Picture 16" descr="T:\CompSci\Research\web development textbook\manuscript\19.FinalART\9780133407150_FinalArt\CH04\407150400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1" y="1676400"/>
            <a:ext cx="540303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GSTC PPT">
  <a:themeElements>
    <a:clrScheme name="SGST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A06F"/>
      </a:accent1>
      <a:accent2>
        <a:srgbClr val="8ECEAB"/>
      </a:accent2>
      <a:accent3>
        <a:srgbClr val="B1DCC5"/>
      </a:accent3>
      <a:accent4>
        <a:srgbClr val="8ACBA8"/>
      </a:accent4>
      <a:accent5>
        <a:srgbClr val="347853"/>
      </a:accent5>
      <a:accent6>
        <a:srgbClr val="225037"/>
      </a:accent6>
      <a:hlink>
        <a:srgbClr val="57B582"/>
      </a:hlink>
      <a:folHlink>
        <a:srgbClr val="224E36"/>
      </a:folHlink>
    </a:clrScheme>
    <a:fontScheme name="Custom 1">
      <a:majorFont>
        <a:latin typeface="Calibri Light"/>
        <a:ea typeface="等线 Light"/>
        <a:cs typeface=""/>
      </a:majorFont>
      <a:minorFont>
        <a:latin typeface="Calibr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AC2EDDE1-808C-4D91-899E-B4CE8C51CD81}" vid="{3E32890E-8CC3-4761-B952-C62B21466FC2}"/>
    </a:ext>
  </a:extLst>
</a:theme>
</file>

<file path=ppt/theme/theme2.xml><?xml version="1.0" encoding="utf-8"?>
<a:theme xmlns:a="http://schemas.openxmlformats.org/drawingml/2006/main" name="Custom Design">
  <a:themeElements>
    <a:clrScheme name="SGST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A06F"/>
      </a:accent1>
      <a:accent2>
        <a:srgbClr val="8ECEAB"/>
      </a:accent2>
      <a:accent3>
        <a:srgbClr val="B1DCC5"/>
      </a:accent3>
      <a:accent4>
        <a:srgbClr val="E7F4ED"/>
      </a:accent4>
      <a:accent5>
        <a:srgbClr val="347853"/>
      </a:accent5>
      <a:accent6>
        <a:srgbClr val="225037"/>
      </a:accent6>
      <a:hlink>
        <a:srgbClr val="0070C0"/>
      </a:hlink>
      <a:folHlink>
        <a:srgbClr val="AA024A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AC2EDDE1-808C-4D91-899E-B4CE8C51CD81}" vid="{92185B10-DA5B-499F-B74A-E87BC5EC1474}"/>
    </a:ext>
  </a:extLst>
</a:theme>
</file>

<file path=ppt/theme/theme3.xml><?xml version="1.0" encoding="utf-8"?>
<a:theme xmlns:a="http://schemas.openxmlformats.org/drawingml/2006/main" name="1_SGSTC PPT">
  <a:themeElements>
    <a:clrScheme name="SGST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A06F"/>
      </a:accent1>
      <a:accent2>
        <a:srgbClr val="8ECEAB"/>
      </a:accent2>
      <a:accent3>
        <a:srgbClr val="B1DCC5"/>
      </a:accent3>
      <a:accent4>
        <a:srgbClr val="8ACBA8"/>
      </a:accent4>
      <a:accent5>
        <a:srgbClr val="347853"/>
      </a:accent5>
      <a:accent6>
        <a:srgbClr val="225037"/>
      </a:accent6>
      <a:hlink>
        <a:srgbClr val="57B582"/>
      </a:hlink>
      <a:folHlink>
        <a:srgbClr val="224E36"/>
      </a:folHlink>
    </a:clrScheme>
    <a:fontScheme name="Custom 1">
      <a:majorFont>
        <a:latin typeface="Calibri Light"/>
        <a:ea typeface="等线 Light"/>
        <a:cs typeface=""/>
      </a:majorFont>
      <a:minorFont>
        <a:latin typeface="Calibr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-sistc" id="{A2464949-3B5F-47DC-983C-24F2EE1CDF86}" vid="{0606627E-C9F2-4021-9EAB-E3E1B93FF312}"/>
    </a:ext>
  </a:extLst>
</a:theme>
</file>

<file path=ppt/theme/theme4.xml><?xml version="1.0" encoding="utf-8"?>
<a:theme xmlns:a="http://schemas.openxmlformats.org/drawingml/2006/main" name="1_Custom Design">
  <a:themeElements>
    <a:clrScheme name="SGST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A06F"/>
      </a:accent1>
      <a:accent2>
        <a:srgbClr val="8ECEAB"/>
      </a:accent2>
      <a:accent3>
        <a:srgbClr val="B1DCC5"/>
      </a:accent3>
      <a:accent4>
        <a:srgbClr val="E7F4ED"/>
      </a:accent4>
      <a:accent5>
        <a:srgbClr val="347853"/>
      </a:accent5>
      <a:accent6>
        <a:srgbClr val="225037"/>
      </a:accent6>
      <a:hlink>
        <a:srgbClr val="0070C0"/>
      </a:hlink>
      <a:folHlink>
        <a:srgbClr val="AA024A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-sistc" id="{A2464949-3B5F-47DC-983C-24F2EE1CDF86}" vid="{0B5B1221-0942-4A33-8E98-D77F9FFFEC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460A6FC8F8264399EA2A5158A73D2E" ma:contentTypeVersion="11" ma:contentTypeDescription="Create a new document." ma:contentTypeScope="" ma:versionID="7c9f3975ff5f34000506ef8997ab56c3">
  <xsd:schema xmlns:xsd="http://www.w3.org/2001/XMLSchema" xmlns:xs="http://www.w3.org/2001/XMLSchema" xmlns:p="http://schemas.microsoft.com/office/2006/metadata/properties" xmlns:ns2="62724c95-b8dd-46e8-b086-0e67eeba4b0d" xmlns:ns3="ab079b31-9c8d-460c-bb42-7d6d691351d8" targetNamespace="http://schemas.microsoft.com/office/2006/metadata/properties" ma:root="true" ma:fieldsID="f120a7e64db0305155c1a6bbb7d7505b" ns2:_="" ns3:_="">
    <xsd:import namespace="62724c95-b8dd-46e8-b086-0e67eeba4b0d"/>
    <xsd:import namespace="ab079b31-9c8d-460c-bb42-7d6d691351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724c95-b8dd-46e8-b086-0e67eeba4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079b31-9c8d-460c-bb42-7d6d691351d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E51533-4DF9-41EA-B454-6F31349E6BB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b079b31-9c8d-460c-bb42-7d6d691351d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62724c95-b8dd-46e8-b086-0e67eeba4b0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7EBAEDE-B12F-4A89-B118-805E9EE54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724c95-b8dd-46e8-b086-0e67eeba4b0d"/>
    <ds:schemaRef ds:uri="ab079b31-9c8d-460c-bb42-7d6d691351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EE092A-4DC9-4E8C-B1F0-9ADEEEBF1C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21439</TotalTime>
  <Words>1486</Words>
  <Application>Microsoft Office PowerPoint</Application>
  <PresentationFormat>Widescreen</PresentationFormat>
  <Paragraphs>208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Helvetica Neue</vt:lpstr>
      <vt:lpstr>Rockwell</vt:lpstr>
      <vt:lpstr>Rockwell Condensed</vt:lpstr>
      <vt:lpstr>Rockwell Extra Bold</vt:lpstr>
      <vt:lpstr>Wingdings</vt:lpstr>
      <vt:lpstr>SGSTC PPT</vt:lpstr>
      <vt:lpstr>Custom Design</vt:lpstr>
      <vt:lpstr>1_SGSTC PPT</vt:lpstr>
      <vt:lpstr>1_Custom Design</vt:lpstr>
      <vt:lpstr>ICT 502 HTML Table, Forms and Media</vt:lpstr>
      <vt:lpstr>Objectives</vt:lpstr>
      <vt:lpstr>HTML Tables</vt:lpstr>
      <vt:lpstr>HTML Tables</vt:lpstr>
      <vt:lpstr>Tables Basics </vt:lpstr>
      <vt:lpstr>A basic Example</vt:lpstr>
      <vt:lpstr>With Table Headings</vt:lpstr>
      <vt:lpstr>Why  Table Headings</vt:lpstr>
      <vt:lpstr>Spanning Rows and Columns</vt:lpstr>
      <vt:lpstr>Using Tables for Layout</vt:lpstr>
      <vt:lpstr>Example Table layouts</vt:lpstr>
      <vt:lpstr>Additional table tags</vt:lpstr>
      <vt:lpstr>Styling Tables</vt:lpstr>
      <vt:lpstr>Styling Tables</vt:lpstr>
      <vt:lpstr>Styling Tables</vt:lpstr>
      <vt:lpstr>Styling Tables</vt:lpstr>
      <vt:lpstr>Nth-Child</vt:lpstr>
      <vt:lpstr>HTML Forms</vt:lpstr>
      <vt:lpstr>Form Structure</vt:lpstr>
      <vt:lpstr>How forms interact with servers</vt:lpstr>
      <vt:lpstr>Query Strings</vt:lpstr>
      <vt:lpstr>URL encoding</vt:lpstr>
      <vt:lpstr>&lt;form&gt; element</vt:lpstr>
      <vt:lpstr>GET vs POST</vt:lpstr>
      <vt:lpstr>GET vs POST</vt:lpstr>
      <vt:lpstr>Form-Related HTML Elements</vt:lpstr>
      <vt:lpstr>Text Input Controls</vt:lpstr>
      <vt:lpstr>Text Input Controls</vt:lpstr>
      <vt:lpstr>Text Input Controls</vt:lpstr>
      <vt:lpstr>HTML5 advanced controls</vt:lpstr>
      <vt:lpstr>Select Lists</vt:lpstr>
      <vt:lpstr>Select Lists</vt:lpstr>
      <vt:lpstr>Which Value to send</vt:lpstr>
      <vt:lpstr>Radio Buttons</vt:lpstr>
      <vt:lpstr>Radio Buttons</vt:lpstr>
      <vt:lpstr>Checkboxes</vt:lpstr>
      <vt:lpstr>Checkboxes</vt:lpstr>
      <vt:lpstr>Button Controls</vt:lpstr>
      <vt:lpstr>Button Controls</vt:lpstr>
      <vt:lpstr>Specialized Controls</vt:lpstr>
      <vt:lpstr>Number and Range</vt:lpstr>
      <vt:lpstr>Number and Range</vt:lpstr>
      <vt:lpstr>Color</vt:lpstr>
      <vt:lpstr>Date and Time Controls</vt:lpstr>
      <vt:lpstr>HTML5 Date and Time Controls</vt:lpstr>
      <vt:lpstr>HTML5 Date and Time Controls</vt:lpstr>
      <vt:lpstr>MultiMedia</vt:lpstr>
      <vt:lpstr>HTML Video</vt:lpstr>
      <vt:lpstr>HTML Audio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203 User Centered Design</dc:title>
  <dc:creator>Bee Bee CHUA</dc:creator>
  <cp:lastModifiedBy>Saeid Iranmanesh</cp:lastModifiedBy>
  <cp:revision>87</cp:revision>
  <dcterms:created xsi:type="dcterms:W3CDTF">2020-10-24T07:55:54Z</dcterms:created>
  <dcterms:modified xsi:type="dcterms:W3CDTF">2022-11-27T08:45:21Z</dcterms:modified>
</cp:coreProperties>
</file>